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3" r:id="rId3"/>
    <p:sldId id="264" r:id="rId4"/>
    <p:sldId id="257" r:id="rId5"/>
    <p:sldId id="258" r:id="rId6"/>
    <p:sldId id="275" r:id="rId7"/>
    <p:sldId id="259" r:id="rId8"/>
    <p:sldId id="276" r:id="rId9"/>
    <p:sldId id="261" r:id="rId10"/>
    <p:sldId id="274" r:id="rId11"/>
    <p:sldId id="26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71" autoAdjust="0"/>
    <p:restoredTop sz="94576" autoAdjust="0"/>
  </p:normalViewPr>
  <p:slideViewPr>
    <p:cSldViewPr>
      <p:cViewPr>
        <p:scale>
          <a:sx n="75" d="100"/>
          <a:sy n="75" d="100"/>
        </p:scale>
        <p:origin x="-1038" y="12"/>
      </p:cViewPr>
      <p:guideLst>
        <p:guide orient="horz" pos="2160"/>
        <p:guide pos="2880"/>
      </p:guideLst>
    </p:cSldViewPr>
  </p:slideViewPr>
  <p:outlineViewPr>
    <p:cViewPr>
      <p:scale>
        <a:sx n="33" d="100"/>
        <a:sy n="33" d="100"/>
      </p:scale>
      <p:origin x="0" y="30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C1D76-325E-496D-B411-BD1E62A1616D}" type="datetimeFigureOut">
              <a:rPr lang="en-IN" smtClean="0"/>
              <a:pPr/>
              <a:t>7/14/2014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53066-E2AA-4A38-BFDE-4B1350B7BA3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0153066-E2AA-4A38-BFDE-4B1350B7BA3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AC25AEC-9A21-4FE9-BD6E-94BCB8BC0B10}" type="datetime6">
              <a:rPr lang="en-US" smtClean="0"/>
              <a:pPr/>
              <a:t>July 14</a:t>
            </a:fld>
            <a:endParaRPr lang="en-IN" dirty="0"/>
          </a:p>
        </p:txBody>
      </p:sp>
      <p:sp>
        <p:nvSpPr>
          <p:cNvPr id="5" name="Footer Placeholder 4"/>
          <p:cNvSpPr>
            <a:spLocks noGrp="1"/>
          </p:cNvSpPr>
          <p:nvPr>
            <p:ph type="ftr" sz="quarter" idx="11"/>
          </p:nvPr>
        </p:nvSpPr>
        <p:spPr/>
        <p:txBody>
          <a:bodyPr/>
          <a:lstStyle/>
          <a:p>
            <a:r>
              <a:rPr lang="en-IN" smtClean="0"/>
              <a:t>HIMALAYAN UNIVERSITY copyright @ 2013</a:t>
            </a:r>
            <a:endParaRPr lang="en-IN"/>
          </a:p>
        </p:txBody>
      </p:sp>
      <p:sp>
        <p:nvSpPr>
          <p:cNvPr id="6" name="Slide Number Placeholder 5"/>
          <p:cNvSpPr>
            <a:spLocks noGrp="1"/>
          </p:cNvSpPr>
          <p:nvPr>
            <p:ph type="sldNum" sz="quarter" idx="12"/>
          </p:nvPr>
        </p:nvSpPr>
        <p:spPr/>
        <p:txBody>
          <a:bodyPr/>
          <a:lstStyle/>
          <a:p>
            <a:fld id="{618A64E6-CCC9-4A3E-8A5B-8B89848B19A5}" type="slidenum">
              <a:rPr lang="en-IN" smtClean="0"/>
              <a:pPr/>
              <a:t>‹#›</a:t>
            </a:fld>
            <a:endParaRPr lang="en-IN"/>
          </a:p>
        </p:txBody>
      </p:sp>
      <p:pic>
        <p:nvPicPr>
          <p:cNvPr id="7" name="Picture 6" descr="himalyan-logo.png"/>
          <p:cNvPicPr>
            <a:picLocks noChangeAspect="1"/>
          </p:cNvPicPr>
          <p:nvPr userDrawn="1"/>
        </p:nvPicPr>
        <p:blipFill>
          <a:blip r:embed="rId2" cstate="print"/>
          <a:stretch>
            <a:fillRect/>
          </a:stretch>
        </p:blipFill>
        <p:spPr>
          <a:xfrm>
            <a:off x="6923266" y="9092"/>
            <a:ext cx="2218959" cy="230365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591D30A-B506-44C2-B607-A03A75EF9F45}" type="datetime6">
              <a:rPr lang="en-US" smtClean="0"/>
              <a:pPr/>
              <a:t>July 14</a:t>
            </a:fld>
            <a:endParaRPr lang="en-IN"/>
          </a:p>
        </p:txBody>
      </p:sp>
      <p:sp>
        <p:nvSpPr>
          <p:cNvPr id="5" name="Footer Placeholder 4"/>
          <p:cNvSpPr>
            <a:spLocks noGrp="1"/>
          </p:cNvSpPr>
          <p:nvPr>
            <p:ph type="ftr" sz="quarter" idx="11"/>
          </p:nvPr>
        </p:nvSpPr>
        <p:spPr/>
        <p:txBody>
          <a:bodyPr/>
          <a:lstStyle/>
          <a:p>
            <a:r>
              <a:rPr lang="en-IN" smtClean="0"/>
              <a:t>HIMALAYAN UNIVERSITY copyright @ 2013</a:t>
            </a:r>
            <a:endParaRPr lang="en-IN"/>
          </a:p>
        </p:txBody>
      </p:sp>
      <p:sp>
        <p:nvSpPr>
          <p:cNvPr id="6" name="Slide Number Placeholder 5"/>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B08C649-6A74-4CE4-B84D-0AD7589FF7B2}" type="datetime6">
              <a:rPr lang="en-US" smtClean="0"/>
              <a:pPr/>
              <a:t>July 14</a:t>
            </a:fld>
            <a:endParaRPr lang="en-IN"/>
          </a:p>
        </p:txBody>
      </p:sp>
      <p:sp>
        <p:nvSpPr>
          <p:cNvPr id="5" name="Footer Placeholder 4"/>
          <p:cNvSpPr>
            <a:spLocks noGrp="1"/>
          </p:cNvSpPr>
          <p:nvPr>
            <p:ph type="ftr" sz="quarter" idx="11"/>
          </p:nvPr>
        </p:nvSpPr>
        <p:spPr/>
        <p:txBody>
          <a:bodyPr/>
          <a:lstStyle/>
          <a:p>
            <a:r>
              <a:rPr lang="en-IN" smtClean="0"/>
              <a:t>HIMALAYAN UNIVERSITY copyright @ 2013</a:t>
            </a:r>
            <a:endParaRPr lang="en-IN"/>
          </a:p>
        </p:txBody>
      </p:sp>
      <p:sp>
        <p:nvSpPr>
          <p:cNvPr id="6" name="Slide Number Placeholder 5"/>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F965804-B858-4706-B133-4771EBE11654}" type="datetime6">
              <a:rPr lang="en-US" smtClean="0"/>
              <a:pPr/>
              <a:t>July 14</a:t>
            </a:fld>
            <a:endParaRPr lang="en-IN" dirty="0"/>
          </a:p>
        </p:txBody>
      </p:sp>
      <p:sp>
        <p:nvSpPr>
          <p:cNvPr id="5" name="Footer Placeholder 4"/>
          <p:cNvSpPr>
            <a:spLocks noGrp="1"/>
          </p:cNvSpPr>
          <p:nvPr>
            <p:ph type="ftr" sz="quarter" idx="11"/>
          </p:nvPr>
        </p:nvSpPr>
        <p:spPr/>
        <p:txBody>
          <a:bodyPr/>
          <a:lstStyle/>
          <a:p>
            <a:r>
              <a:rPr lang="en-IN" smtClean="0"/>
              <a:t>HIMALAYAN UNIVERSITY copyright @ 2013</a:t>
            </a:r>
            <a:endParaRPr lang="en-IN"/>
          </a:p>
        </p:txBody>
      </p:sp>
      <p:sp>
        <p:nvSpPr>
          <p:cNvPr id="6" name="Slide Number Placeholder 5"/>
          <p:cNvSpPr>
            <a:spLocks noGrp="1"/>
          </p:cNvSpPr>
          <p:nvPr>
            <p:ph type="sldNum" sz="quarter" idx="12"/>
          </p:nvPr>
        </p:nvSpPr>
        <p:spPr/>
        <p:txBody>
          <a:bodyPr/>
          <a:lstStyle/>
          <a:p>
            <a:fld id="{618A64E6-CCC9-4A3E-8A5B-8B89848B19A5}"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BC17A5C-6AAA-45A4-B2C4-8643169B5B79}" type="datetime6">
              <a:rPr lang="en-US" smtClean="0"/>
              <a:pPr/>
              <a:t>July 14</a:t>
            </a:fld>
            <a:endParaRPr lang="en-IN" dirty="0"/>
          </a:p>
        </p:txBody>
      </p:sp>
      <p:sp>
        <p:nvSpPr>
          <p:cNvPr id="5" name="Footer Placeholder 4"/>
          <p:cNvSpPr>
            <a:spLocks noGrp="1"/>
          </p:cNvSpPr>
          <p:nvPr>
            <p:ph type="ftr" sz="quarter" idx="11"/>
          </p:nvPr>
        </p:nvSpPr>
        <p:spPr/>
        <p:txBody>
          <a:bodyPr/>
          <a:lstStyle/>
          <a:p>
            <a:r>
              <a:rPr lang="en-IN" smtClean="0"/>
              <a:t>HIMALAYAN UNIVERSITY copyright @ 2013</a:t>
            </a:r>
            <a:endParaRPr lang="en-IN"/>
          </a:p>
        </p:txBody>
      </p:sp>
      <p:sp>
        <p:nvSpPr>
          <p:cNvPr id="6" name="Slide Number Placeholder 5"/>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AC7B711-D5A2-4EFA-AC5E-FC6DDBF921D4}" type="datetime6">
              <a:rPr lang="en-US" smtClean="0"/>
              <a:pPr/>
              <a:t>July 14</a:t>
            </a:fld>
            <a:endParaRPr lang="en-IN" dirty="0"/>
          </a:p>
        </p:txBody>
      </p:sp>
      <p:sp>
        <p:nvSpPr>
          <p:cNvPr id="6" name="Footer Placeholder 5"/>
          <p:cNvSpPr>
            <a:spLocks noGrp="1"/>
          </p:cNvSpPr>
          <p:nvPr>
            <p:ph type="ftr" sz="quarter" idx="11"/>
          </p:nvPr>
        </p:nvSpPr>
        <p:spPr/>
        <p:txBody>
          <a:bodyPr/>
          <a:lstStyle/>
          <a:p>
            <a:r>
              <a:rPr lang="en-IN" smtClean="0"/>
              <a:t>HIMALAYAN UNIVERSITY copyright @ 2013</a:t>
            </a:r>
            <a:endParaRPr lang="en-IN"/>
          </a:p>
        </p:txBody>
      </p:sp>
      <p:sp>
        <p:nvSpPr>
          <p:cNvPr id="7" name="Slide Number Placeholder 6"/>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7659F39-39A5-41C7-A4DF-58CFA2AD4CCB}" type="datetime6">
              <a:rPr lang="en-US" smtClean="0"/>
              <a:pPr/>
              <a:t>July 14</a:t>
            </a:fld>
            <a:endParaRPr lang="en-IN"/>
          </a:p>
        </p:txBody>
      </p:sp>
      <p:sp>
        <p:nvSpPr>
          <p:cNvPr id="8" name="Footer Placeholder 7"/>
          <p:cNvSpPr>
            <a:spLocks noGrp="1"/>
          </p:cNvSpPr>
          <p:nvPr>
            <p:ph type="ftr" sz="quarter" idx="11"/>
          </p:nvPr>
        </p:nvSpPr>
        <p:spPr/>
        <p:txBody>
          <a:bodyPr/>
          <a:lstStyle/>
          <a:p>
            <a:r>
              <a:rPr lang="en-IN" smtClean="0"/>
              <a:t>HIMALAYAN UNIVERSITY copyright @ 2013</a:t>
            </a:r>
            <a:endParaRPr lang="en-IN"/>
          </a:p>
        </p:txBody>
      </p:sp>
      <p:sp>
        <p:nvSpPr>
          <p:cNvPr id="9" name="Slide Number Placeholder 8"/>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4B85E76-26F4-4B9E-BD2D-D8A914EDBBD9}" type="datetime6">
              <a:rPr lang="en-US" smtClean="0"/>
              <a:pPr/>
              <a:t>July 14</a:t>
            </a:fld>
            <a:endParaRPr lang="en-IN"/>
          </a:p>
        </p:txBody>
      </p:sp>
      <p:sp>
        <p:nvSpPr>
          <p:cNvPr id="4" name="Footer Placeholder 3"/>
          <p:cNvSpPr>
            <a:spLocks noGrp="1"/>
          </p:cNvSpPr>
          <p:nvPr>
            <p:ph type="ftr" sz="quarter" idx="11"/>
          </p:nvPr>
        </p:nvSpPr>
        <p:spPr/>
        <p:txBody>
          <a:bodyPr/>
          <a:lstStyle/>
          <a:p>
            <a:r>
              <a:rPr lang="en-IN" smtClean="0"/>
              <a:t>HIMALAYAN UNIVERSITY copyright @ 2013</a:t>
            </a:r>
            <a:endParaRPr lang="en-IN"/>
          </a:p>
        </p:txBody>
      </p:sp>
      <p:sp>
        <p:nvSpPr>
          <p:cNvPr id="5" name="Slide Number Placeholder 4"/>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CFD4F-1905-46F7-B8CC-9255727362AD}" type="datetime6">
              <a:rPr lang="en-US" smtClean="0"/>
              <a:pPr/>
              <a:t>July 14</a:t>
            </a:fld>
            <a:endParaRPr lang="en-IN"/>
          </a:p>
        </p:txBody>
      </p:sp>
      <p:sp>
        <p:nvSpPr>
          <p:cNvPr id="3" name="Footer Placeholder 2"/>
          <p:cNvSpPr>
            <a:spLocks noGrp="1"/>
          </p:cNvSpPr>
          <p:nvPr>
            <p:ph type="ftr" sz="quarter" idx="11"/>
          </p:nvPr>
        </p:nvSpPr>
        <p:spPr/>
        <p:txBody>
          <a:bodyPr/>
          <a:lstStyle/>
          <a:p>
            <a:r>
              <a:rPr lang="en-IN" smtClean="0"/>
              <a:t>HIMALAYAN UNIVERSITY copyright @ 2013</a:t>
            </a:r>
            <a:endParaRPr lang="en-IN"/>
          </a:p>
        </p:txBody>
      </p:sp>
      <p:sp>
        <p:nvSpPr>
          <p:cNvPr id="4" name="Slide Number Placeholder 3"/>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2E5D9-AB23-4B6D-A82D-55C13605FE46}" type="datetime6">
              <a:rPr lang="en-US" smtClean="0"/>
              <a:pPr/>
              <a:t>July 14</a:t>
            </a:fld>
            <a:endParaRPr lang="en-IN"/>
          </a:p>
        </p:txBody>
      </p:sp>
      <p:sp>
        <p:nvSpPr>
          <p:cNvPr id="6" name="Footer Placeholder 5"/>
          <p:cNvSpPr>
            <a:spLocks noGrp="1"/>
          </p:cNvSpPr>
          <p:nvPr>
            <p:ph type="ftr" sz="quarter" idx="11"/>
          </p:nvPr>
        </p:nvSpPr>
        <p:spPr/>
        <p:txBody>
          <a:bodyPr/>
          <a:lstStyle/>
          <a:p>
            <a:r>
              <a:rPr lang="en-IN" smtClean="0"/>
              <a:t>HIMALAYAN UNIVERSITY copyright @ 2013</a:t>
            </a:r>
            <a:endParaRPr lang="en-IN"/>
          </a:p>
        </p:txBody>
      </p:sp>
      <p:sp>
        <p:nvSpPr>
          <p:cNvPr id="7" name="Slide Number Placeholder 6"/>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035AF-4E5A-43E9-AFF6-C43BBF49EE7F}" type="datetime6">
              <a:rPr lang="en-US" smtClean="0"/>
              <a:pPr/>
              <a:t>July 14</a:t>
            </a:fld>
            <a:endParaRPr lang="en-IN"/>
          </a:p>
        </p:txBody>
      </p:sp>
      <p:sp>
        <p:nvSpPr>
          <p:cNvPr id="6" name="Footer Placeholder 5"/>
          <p:cNvSpPr>
            <a:spLocks noGrp="1"/>
          </p:cNvSpPr>
          <p:nvPr>
            <p:ph type="ftr" sz="quarter" idx="11"/>
          </p:nvPr>
        </p:nvSpPr>
        <p:spPr/>
        <p:txBody>
          <a:bodyPr/>
          <a:lstStyle/>
          <a:p>
            <a:r>
              <a:rPr lang="en-IN" smtClean="0"/>
              <a:t>HIMALAYAN UNIVERSITY copyright @ 2013</a:t>
            </a:r>
            <a:endParaRPr lang="en-IN"/>
          </a:p>
        </p:txBody>
      </p:sp>
      <p:sp>
        <p:nvSpPr>
          <p:cNvPr id="7" name="Slide Number Placeholder 6"/>
          <p:cNvSpPr>
            <a:spLocks noGrp="1"/>
          </p:cNvSpPr>
          <p:nvPr>
            <p:ph type="sldNum" sz="quarter" idx="12"/>
          </p:nvPr>
        </p:nvSpPr>
        <p:spPr/>
        <p:txBody>
          <a:bodyPr/>
          <a:lstStyle/>
          <a:p>
            <a:fld id="{618A64E6-CCC9-4A3E-8A5B-8B89848B19A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3E598-72B5-4D41-9821-F0C2BDBF593E}" type="datetime6">
              <a:rPr lang="en-US" smtClean="0"/>
              <a:pPr/>
              <a:t>July 14</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HIMALAYAN UNIVERSITY copyright @ 2013</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A64E6-CCC9-4A3E-8A5B-8B89848B19A5}" type="slidenum">
              <a:rPr lang="en-IN" smtClean="0"/>
              <a:pPr/>
              <a:t>‹#›</a:t>
            </a:fld>
            <a:endParaRPr lang="en-IN"/>
          </a:p>
        </p:txBody>
      </p:sp>
      <p:pic>
        <p:nvPicPr>
          <p:cNvPr id="7" name="Picture 6" descr="himalyan-logo.png"/>
          <p:cNvPicPr>
            <a:picLocks noChangeAspect="1"/>
          </p:cNvPicPr>
          <p:nvPr/>
        </p:nvPicPr>
        <p:blipFill>
          <a:blip r:embed="rId13" cstate="print"/>
          <a:stretch>
            <a:fillRect/>
          </a:stretch>
        </p:blipFill>
        <p:spPr>
          <a:xfrm>
            <a:off x="7373984" y="9093"/>
            <a:ext cx="1768241" cy="18357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457200" y="274638"/>
            <a:ext cx="8229600" cy="1143000"/>
          </a:xfrm>
        </p:spPr>
        <p:txBody>
          <a:bodyPr/>
          <a:lstStyle/>
          <a:p>
            <a:pPr algn="l"/>
            <a:r>
              <a:rPr lang="en-US" b="1" dirty="0" smtClean="0">
                <a:solidFill>
                  <a:srgbClr val="0099FF"/>
                </a:solidFill>
                <a:latin typeface="Arial" pitchFamily="34" charset="0"/>
                <a:cs typeface="Arial" pitchFamily="34" charset="0"/>
              </a:rPr>
              <a:t>Faculties</a:t>
            </a:r>
            <a:endParaRPr lang="en-US" dirty="0"/>
          </a:p>
        </p:txBody>
      </p:sp>
      <p:sp>
        <p:nvSpPr>
          <p:cNvPr id="11" name="Content Placeholder 2"/>
          <p:cNvSpPr>
            <a:spLocks noGrp="1"/>
          </p:cNvSpPr>
          <p:nvPr>
            <p:ph idx="1"/>
          </p:nvPr>
        </p:nvSpPr>
        <p:spPr>
          <a:xfrm>
            <a:off x="457200" y="1214422"/>
            <a:ext cx="8043890" cy="5143536"/>
          </a:xfrm>
        </p:spPr>
        <p:txBody>
          <a:bodyPr>
            <a:noAutofit/>
          </a:bodyPr>
          <a:lstStyle/>
          <a:p>
            <a:pPr marL="0" indent="0" algn="just">
              <a:buNone/>
            </a:pPr>
            <a:r>
              <a:rPr lang="en-US" sz="1600" dirty="0" smtClean="0"/>
              <a:t>Himalayan University has built its presence as one of the prestigious center of higher education in varied field and many at different level of higher education facets including graduate, post graduate, </a:t>
            </a:r>
            <a:r>
              <a:rPr lang="en-US" sz="1600" dirty="0" err="1" smtClean="0"/>
              <a:t>Ph.D</a:t>
            </a:r>
            <a:r>
              <a:rPr lang="en-US" sz="1600" dirty="0" smtClean="0"/>
              <a:t> and Post Doctorate </a:t>
            </a:r>
            <a:r>
              <a:rPr lang="en-US" sz="1600" dirty="0" err="1" smtClean="0"/>
              <a:t>programme</a:t>
            </a:r>
            <a:r>
              <a:rPr lang="en-US" sz="1600" dirty="0" smtClean="0"/>
              <a:t>. Himalayan University supports a total of 12 faculties that enable the students to choose the course as per their career goals and academic interest.</a:t>
            </a:r>
          </a:p>
          <a:p>
            <a:endParaRPr lang="en-US" sz="1600" dirty="0" smtClean="0"/>
          </a:p>
          <a:p>
            <a:r>
              <a:rPr lang="en-US" sz="1600" dirty="0" smtClean="0"/>
              <a:t>School of Social Science                                  </a:t>
            </a:r>
          </a:p>
          <a:p>
            <a:r>
              <a:rPr lang="en-US" sz="1600" dirty="0" smtClean="0"/>
              <a:t>School of Engineering &amp; Technology</a:t>
            </a:r>
          </a:p>
          <a:p>
            <a:r>
              <a:rPr lang="en-US" sz="1600" dirty="0" smtClean="0"/>
              <a:t>School of Business &amp; Management</a:t>
            </a:r>
          </a:p>
          <a:p>
            <a:r>
              <a:rPr lang="en-US" sz="1600" dirty="0" smtClean="0"/>
              <a:t>School of Computing and Information Technology</a:t>
            </a:r>
          </a:p>
          <a:p>
            <a:r>
              <a:rPr lang="en-US" sz="1600" dirty="0" smtClean="0"/>
              <a:t>School of Pharmacy, Medical &amp; Para-Medical Sciences</a:t>
            </a:r>
          </a:p>
          <a:p>
            <a:r>
              <a:rPr lang="en-US" sz="1600" dirty="0" smtClean="0"/>
              <a:t>School of Hospitality and Tourism Management</a:t>
            </a:r>
          </a:p>
          <a:p>
            <a:r>
              <a:rPr lang="en-US" sz="1600" dirty="0" smtClean="0"/>
              <a:t>School of Agriculture and Horticulture</a:t>
            </a:r>
          </a:p>
          <a:p>
            <a:r>
              <a:rPr lang="en-US" sz="1600" dirty="0" smtClean="0"/>
              <a:t>School of Journalism and Mass Communication</a:t>
            </a:r>
          </a:p>
          <a:p>
            <a:r>
              <a:rPr lang="en-US" sz="1600" dirty="0" smtClean="0"/>
              <a:t>School of Fine Arts and Creative Education</a:t>
            </a:r>
          </a:p>
          <a:p>
            <a:r>
              <a:rPr lang="en-US" sz="1600" dirty="0" smtClean="0"/>
              <a:t>School of Commerce</a:t>
            </a:r>
          </a:p>
        </p:txBody>
      </p:sp>
      <p:graphicFrame>
        <p:nvGraphicFramePr>
          <p:cNvPr id="13" name="Table 12"/>
          <p:cNvGraphicFramePr>
            <a:graphicFrameLocks noGrp="1"/>
          </p:cNvGraphicFramePr>
          <p:nvPr/>
        </p:nvGraphicFramePr>
        <p:xfrm>
          <a:off x="5429256" y="2643182"/>
          <a:ext cx="3714744" cy="2983894"/>
        </p:xfrm>
        <a:graphic>
          <a:graphicData uri="http://schemas.openxmlformats.org/drawingml/2006/table">
            <a:tbl>
              <a:tblPr/>
              <a:tblGrid>
                <a:gridCol w="3714744"/>
              </a:tblGrid>
              <a:tr h="2983894">
                <a:tc>
                  <a:txBody>
                    <a:bodyPr/>
                    <a:lstStyle/>
                    <a:p>
                      <a:pPr>
                        <a:buFont typeface="Arial" pitchFamily="34" charset="0"/>
                        <a:buChar char="•"/>
                      </a:pPr>
                      <a:r>
                        <a:rPr lang="en-US" sz="1800" dirty="0" smtClean="0"/>
                        <a:t>    School of Education</a:t>
                      </a:r>
                    </a:p>
                    <a:p>
                      <a:pPr>
                        <a:buFont typeface="Arial" pitchFamily="34" charset="0"/>
                        <a:buChar char="•"/>
                      </a:pPr>
                      <a:r>
                        <a:rPr lang="en-US" sz="1800" dirty="0" smtClean="0"/>
                        <a:t>    School of Science</a:t>
                      </a:r>
                    </a:p>
                    <a:p>
                      <a:pPr>
                        <a:buFont typeface="Arial" pitchFamily="34" charset="0"/>
                        <a:buChar char="•"/>
                      </a:pPr>
                      <a:r>
                        <a:rPr lang="en-US" sz="1800" dirty="0" smtClean="0"/>
                        <a:t>    School of Law</a:t>
                      </a:r>
                    </a:p>
                    <a:p>
                      <a:pPr>
                        <a:buFont typeface="Arial" pitchFamily="34" charset="0"/>
                        <a:buChar char="•"/>
                      </a:pPr>
                      <a:r>
                        <a:rPr lang="en-US" sz="1800" dirty="0" smtClean="0"/>
                        <a:t>   School of Humanities &amp; Languages</a:t>
                      </a:r>
                    </a:p>
                    <a:p>
                      <a:pPr>
                        <a:buFont typeface="Arial" pitchFamily="34" charset="0"/>
                        <a:buChar char="•"/>
                      </a:pPr>
                      <a:r>
                        <a:rPr lang="en-US" dirty="0" smtClean="0"/>
                        <a:t>   School of Commerce</a:t>
                      </a:r>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cxnSp>
        <p:nvCxnSpPr>
          <p:cNvPr id="14" name="Straight Connector 13"/>
          <p:cNvCxnSpPr/>
          <p:nvPr/>
        </p:nvCxnSpPr>
        <p:spPr>
          <a:xfrm>
            <a:off x="571472" y="1214422"/>
            <a:ext cx="73581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457200" y="274638"/>
            <a:ext cx="8686800" cy="1011222"/>
          </a:xfrm>
        </p:spPr>
        <p:txBody>
          <a:bodyPr>
            <a:noAutofit/>
          </a:bodyPr>
          <a:lstStyle/>
          <a:p>
            <a:pPr algn="l"/>
            <a:r>
              <a:rPr lang="en-US" sz="3600" b="1" dirty="0" smtClean="0">
                <a:solidFill>
                  <a:srgbClr val="0099FF"/>
                </a:solidFill>
                <a:latin typeface="Arial" pitchFamily="34" charset="0"/>
                <a:cs typeface="Arial" pitchFamily="34" charset="0"/>
              </a:rPr>
              <a:t>Complete Spectrum of Education</a:t>
            </a:r>
            <a:endParaRPr lang="en-US" sz="3600" dirty="0"/>
          </a:p>
        </p:txBody>
      </p:sp>
      <p:sp>
        <p:nvSpPr>
          <p:cNvPr id="11" name="Content Placeholder 2"/>
          <p:cNvSpPr>
            <a:spLocks noGrp="1"/>
          </p:cNvSpPr>
          <p:nvPr>
            <p:ph idx="1"/>
          </p:nvPr>
        </p:nvSpPr>
        <p:spPr>
          <a:xfrm>
            <a:off x="457200" y="1285860"/>
            <a:ext cx="8043890" cy="1643074"/>
          </a:xfrm>
        </p:spPr>
        <p:txBody>
          <a:bodyPr>
            <a:noAutofit/>
          </a:bodyPr>
          <a:lstStyle/>
          <a:p>
            <a:pPr marL="0" indent="0" algn="just">
              <a:buNone/>
            </a:pPr>
            <a:r>
              <a:rPr lang="en-US" sz="1600" dirty="0" smtClean="0"/>
              <a:t>Himalayan University provides a complete spectrum of education starting from senior secondary and </a:t>
            </a:r>
            <a:r>
              <a:rPr lang="en-US" sz="1600" dirty="0" err="1" smtClean="0"/>
              <a:t>upto</a:t>
            </a:r>
            <a:r>
              <a:rPr lang="en-US" sz="1600" dirty="0" smtClean="0"/>
              <a:t> post doctorate degrees. To top it up, you have an option to choose from online or offline mode of education.</a:t>
            </a:r>
          </a:p>
          <a:p>
            <a:endParaRPr lang="en-US" sz="1400" dirty="0" smtClean="0"/>
          </a:p>
        </p:txBody>
      </p:sp>
      <p:cxnSp>
        <p:nvCxnSpPr>
          <p:cNvPr id="15" name="Straight Connector 14"/>
          <p:cNvCxnSpPr/>
          <p:nvPr/>
        </p:nvCxnSpPr>
        <p:spPr>
          <a:xfrm>
            <a:off x="571472" y="1214422"/>
            <a:ext cx="7358114" cy="0"/>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Picture 15" descr="couses-graph-new.jpg"/>
          <p:cNvPicPr>
            <a:picLocks noChangeAspect="1"/>
          </p:cNvPicPr>
          <p:nvPr/>
        </p:nvPicPr>
        <p:blipFill>
          <a:blip r:embed="rId3" cstate="print"/>
          <a:stretch>
            <a:fillRect/>
          </a:stretch>
        </p:blipFill>
        <p:spPr>
          <a:xfrm>
            <a:off x="2047875" y="2214554"/>
            <a:ext cx="4667935" cy="385765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457200" y="274638"/>
            <a:ext cx="8686800" cy="1011222"/>
          </a:xfrm>
        </p:spPr>
        <p:txBody>
          <a:bodyPr>
            <a:noAutofit/>
          </a:bodyPr>
          <a:lstStyle/>
          <a:p>
            <a:pPr algn="l"/>
            <a:r>
              <a:rPr lang="en-US" sz="3600" b="1" dirty="0" smtClean="0">
                <a:solidFill>
                  <a:srgbClr val="0099FF"/>
                </a:solidFill>
                <a:latin typeface="Arial" pitchFamily="34" charset="0"/>
                <a:cs typeface="Arial" pitchFamily="34" charset="0"/>
              </a:rPr>
              <a:t>Summary</a:t>
            </a:r>
            <a:endParaRPr lang="en-US" sz="3600" dirty="0"/>
          </a:p>
        </p:txBody>
      </p:sp>
      <p:sp>
        <p:nvSpPr>
          <p:cNvPr id="11" name="Content Placeholder 2"/>
          <p:cNvSpPr>
            <a:spLocks noGrp="1"/>
          </p:cNvSpPr>
          <p:nvPr>
            <p:ph idx="1"/>
          </p:nvPr>
        </p:nvSpPr>
        <p:spPr>
          <a:xfrm>
            <a:off x="457200" y="1285860"/>
            <a:ext cx="8043890" cy="1643074"/>
          </a:xfrm>
        </p:spPr>
        <p:txBody>
          <a:bodyPr>
            <a:noAutofit/>
          </a:bodyPr>
          <a:lstStyle/>
          <a:p>
            <a:pPr lvl="0"/>
            <a:endParaRPr lang="en-US" sz="1600" dirty="0" smtClean="0"/>
          </a:p>
          <a:p>
            <a:pPr lvl="0"/>
            <a:r>
              <a:rPr lang="en-US" sz="1600" dirty="0" smtClean="0"/>
              <a:t>Aim To Have unprecedented growth in the next 5 years.</a:t>
            </a:r>
          </a:p>
          <a:p>
            <a:pPr lvl="0"/>
            <a:r>
              <a:rPr lang="en-US" sz="1600" dirty="0" smtClean="0"/>
              <a:t>Building capacity to face any of the academic challenges.</a:t>
            </a:r>
          </a:p>
          <a:p>
            <a:pPr lvl="0"/>
            <a:r>
              <a:rPr lang="en-US" sz="1600" dirty="0" smtClean="0"/>
              <a:t>Aim to achieve excellence at every level including Regional, National, World Class</a:t>
            </a:r>
          </a:p>
          <a:p>
            <a:pPr lvl="0"/>
            <a:r>
              <a:rPr lang="en-US" sz="1600" dirty="0" smtClean="0"/>
              <a:t>Hallmark: Lead Role Player To Act As Benchmark for the Academic World.</a:t>
            </a:r>
          </a:p>
          <a:p>
            <a:endParaRPr lang="en-US" sz="1400" dirty="0" smtClean="0"/>
          </a:p>
        </p:txBody>
      </p:sp>
      <p:cxnSp>
        <p:nvCxnSpPr>
          <p:cNvPr id="15" name="Straight Connector 14"/>
          <p:cNvCxnSpPr/>
          <p:nvPr/>
        </p:nvCxnSpPr>
        <p:spPr>
          <a:xfrm>
            <a:off x="571472" y="1214422"/>
            <a:ext cx="735811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928794" y="3643314"/>
            <a:ext cx="4857784" cy="1323439"/>
          </a:xfrm>
          <a:prstGeom prst="rect">
            <a:avLst/>
          </a:prstGeom>
          <a:noFill/>
        </p:spPr>
        <p:txBody>
          <a:bodyPr wrap="square" rtlCol="0">
            <a:spAutoFit/>
          </a:bodyPr>
          <a:lstStyle/>
          <a:p>
            <a:r>
              <a:rPr lang="en-US" sz="8000" b="1" dirty="0" smtClean="0">
                <a:solidFill>
                  <a:srgbClr val="0099FF"/>
                </a:solidFill>
                <a:latin typeface="Arial" pitchFamily="34" charset="0"/>
                <a:cs typeface="Arial" pitchFamily="34" charset="0"/>
              </a:rPr>
              <a:t>Thanks</a:t>
            </a:r>
            <a:endParaRPr lang="en-IN" sz="8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4" name="TextBox 3"/>
          <p:cNvSpPr txBox="1"/>
          <p:nvPr/>
        </p:nvSpPr>
        <p:spPr>
          <a:xfrm>
            <a:off x="601772" y="610900"/>
            <a:ext cx="5541864" cy="707886"/>
          </a:xfrm>
          <a:prstGeom prst="rect">
            <a:avLst/>
          </a:prstGeom>
          <a:noFill/>
        </p:spPr>
        <p:txBody>
          <a:bodyPr wrap="square" rtlCol="0">
            <a:spAutoFit/>
          </a:bodyPr>
          <a:lstStyle/>
          <a:p>
            <a:r>
              <a:rPr lang="en-US" sz="4000" b="1" dirty="0" smtClean="0">
                <a:solidFill>
                  <a:srgbClr val="0099FF"/>
                </a:solidFill>
                <a:latin typeface="Arial" pitchFamily="34" charset="0"/>
                <a:cs typeface="Arial" pitchFamily="34" charset="0"/>
              </a:rPr>
              <a:t>Index</a:t>
            </a:r>
          </a:p>
        </p:txBody>
      </p:sp>
      <p:sp>
        <p:nvSpPr>
          <p:cNvPr id="5" name="TextBox 4"/>
          <p:cNvSpPr txBox="1"/>
          <p:nvPr/>
        </p:nvSpPr>
        <p:spPr>
          <a:xfrm>
            <a:off x="604272" y="1482820"/>
            <a:ext cx="5539364" cy="5262979"/>
          </a:xfrm>
          <a:prstGeom prst="rect">
            <a:avLst/>
          </a:prstGeom>
          <a:noFill/>
        </p:spPr>
        <p:txBody>
          <a:bodyPr wrap="square" rtlCol="0">
            <a:spAutoFit/>
          </a:bodyPr>
          <a:lstStyle/>
          <a:p>
            <a:pPr>
              <a:buClr>
                <a:schemeClr val="tx1">
                  <a:lumMod val="65000"/>
                  <a:lumOff val="35000"/>
                </a:schemeClr>
              </a:buClr>
              <a:buFont typeface="Arial" pitchFamily="34" charset="0"/>
              <a:buChar char="•"/>
              <a:tabLst>
                <a:tab pos="360363" algn="l"/>
              </a:tabLst>
            </a:pPr>
            <a:r>
              <a:rPr lang="en-US" sz="2800" dirty="0" smtClean="0">
                <a:latin typeface="Arial" pitchFamily="34" charset="0"/>
                <a:cs typeface="Arial" pitchFamily="34" charset="0"/>
              </a:rPr>
              <a:t>  </a:t>
            </a:r>
            <a:r>
              <a:rPr lang="en-US" sz="2800" dirty="0" smtClean="0">
                <a:cs typeface="Arial" pitchFamily="34" charset="0"/>
              </a:rPr>
              <a:t>About Us</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Mission and Vision</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Strategic And Prudent Plans</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Values</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Key Observations</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Key Members</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Favorable Flavors</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Faculties</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Spectrum Of Education</a:t>
            </a:r>
          </a:p>
          <a:p>
            <a:pPr>
              <a:buClr>
                <a:schemeClr val="tx1">
                  <a:lumMod val="65000"/>
                  <a:lumOff val="35000"/>
                </a:schemeClr>
              </a:buClr>
              <a:buFont typeface="Arial" pitchFamily="34" charset="0"/>
              <a:buChar char="•"/>
              <a:tabLst>
                <a:tab pos="360363" algn="l"/>
              </a:tabLst>
            </a:pPr>
            <a:r>
              <a:rPr lang="en-US" sz="2800" dirty="0" smtClean="0">
                <a:cs typeface="Arial" pitchFamily="34" charset="0"/>
              </a:rPr>
              <a:t>   Summary And Thanks</a:t>
            </a:r>
          </a:p>
          <a:p>
            <a:pPr>
              <a:buFont typeface="Wingdings" pitchFamily="2" charset="2"/>
              <a:buChar char="§"/>
              <a:tabLst>
                <a:tab pos="360363" algn="l"/>
              </a:tabLst>
            </a:pPr>
            <a:endParaRPr lang="en-US" sz="2800" dirty="0" smtClean="0">
              <a:latin typeface="Arial" pitchFamily="34" charset="0"/>
              <a:cs typeface="Arial" pitchFamily="34" charset="0"/>
            </a:endParaRPr>
          </a:p>
          <a:p>
            <a:pPr>
              <a:buFont typeface="Wingdings" pitchFamily="2" charset="2"/>
              <a:buChar char="§"/>
              <a:tabLst>
                <a:tab pos="360363" algn="l"/>
              </a:tabLst>
            </a:pPr>
            <a:endParaRPr lang="en-US" sz="2800" dirty="0" smtClean="0">
              <a:latin typeface="Arial" pitchFamily="34" charset="0"/>
              <a:cs typeface="Arial" pitchFamily="34" charset="0"/>
            </a:endParaRPr>
          </a:p>
        </p:txBody>
      </p:sp>
      <p:cxnSp>
        <p:nvCxnSpPr>
          <p:cNvPr id="10" name="Straight Connector 9"/>
          <p:cNvCxnSpPr/>
          <p:nvPr/>
        </p:nvCxnSpPr>
        <p:spPr>
          <a:xfrm>
            <a:off x="714348" y="1357298"/>
            <a:ext cx="73581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720" y="571480"/>
            <a:ext cx="8401080" cy="571504"/>
          </a:xfrm>
        </p:spPr>
        <p:txBody>
          <a:bodyPr>
            <a:normAutofit fontScale="90000"/>
          </a:bodyPr>
          <a:lstStyle/>
          <a:p>
            <a:pPr algn="l"/>
            <a:r>
              <a:rPr lang="en-US" sz="4000" b="1" dirty="0" smtClean="0">
                <a:solidFill>
                  <a:srgbClr val="0099FF"/>
                </a:solidFill>
                <a:latin typeface="Arial" pitchFamily="34" charset="0"/>
                <a:cs typeface="Arial" pitchFamily="34" charset="0"/>
              </a:rPr>
              <a:t>About Us</a:t>
            </a:r>
            <a:br>
              <a:rPr lang="en-US" sz="4000" b="1" dirty="0" smtClean="0">
                <a:solidFill>
                  <a:srgbClr val="0099FF"/>
                </a:solidFill>
                <a:latin typeface="Arial" pitchFamily="34" charset="0"/>
                <a:cs typeface="Arial" pitchFamily="34" charset="0"/>
              </a:rPr>
            </a:br>
            <a:endParaRPr lang="en-US" sz="4000" b="1" dirty="0">
              <a:latin typeface="Arial" pitchFamily="34" charset="0"/>
              <a:cs typeface="Arial" pitchFamily="34" charset="0"/>
            </a:endParaRPr>
          </a:p>
        </p:txBody>
      </p:sp>
      <p:sp>
        <p:nvSpPr>
          <p:cNvPr id="3" name="Content Placeholder 2"/>
          <p:cNvSpPr>
            <a:spLocks noGrp="1"/>
          </p:cNvSpPr>
          <p:nvPr>
            <p:ph idx="1"/>
          </p:nvPr>
        </p:nvSpPr>
        <p:spPr>
          <a:xfrm>
            <a:off x="285720" y="785794"/>
            <a:ext cx="8643998" cy="5643602"/>
          </a:xfrm>
        </p:spPr>
        <p:txBody>
          <a:bodyPr numCol="1">
            <a:normAutofit/>
          </a:bodyPr>
          <a:lstStyle/>
          <a:p>
            <a:pPr marL="0" indent="0" algn="just">
              <a:buNone/>
            </a:pPr>
            <a:endParaRPr lang="en-US" sz="1700" dirty="0" smtClean="0"/>
          </a:p>
          <a:p>
            <a:pPr marL="0" indent="0" algn="just">
              <a:buNone/>
            </a:pPr>
            <a:r>
              <a:rPr lang="en-US" sz="1700" dirty="0" smtClean="0"/>
              <a:t>Himalayan University, being as a segment of quality higher education offers a wide range of degree programs at different levels of graduate, post graduate, doctorate and professional courses. Himalayan University is the first University to introduce B. Ed Programs under Special Education (LD) to support the Disable Students. Himalayan University is the first private university of Arunachal Pradesh to bring 5 Year Law Programs and has also introduced the School Of Pharmacy in the State of Arunachal Pradesh.  </a:t>
            </a:r>
          </a:p>
          <a:p>
            <a:pPr marL="0" indent="0" algn="just">
              <a:buNone/>
            </a:pPr>
            <a:r>
              <a:rPr lang="en-US" sz="1700" dirty="0" smtClean="0"/>
              <a:t>The university with an expertise team of faculties provides a unique platform for diverse and creative education while offering hundreds of degree programs in all major disciplines. On being accredited by the State government and UGC Act 1956, the Himalayan University is well versed to facilitate the tribal students with quality education and higher study programs of international standard in order to raise the literacy rate of the remote hilly locations of the nation.</a:t>
            </a:r>
          </a:p>
          <a:p>
            <a:pPr marL="0" indent="0" algn="just">
              <a:buNone/>
            </a:pPr>
            <a:r>
              <a:rPr lang="en-US" sz="1700" dirty="0" smtClean="0"/>
              <a:t>Himalayan University intent to let their students to experience an International behavior while studying under the supervision of faculties of international repute. The University comprised of best team of faculties ranging from engineering,  marketing, medical, media, pharmacy, education, law, nursing, agriculture     and many more that have played a crucial role while imparting the root education while boosting the literacy rate of the tribal regions where students from these locations can easily find their livelihood without leaving within or beyond the boundaries of their hometown.</a:t>
            </a:r>
            <a:r>
              <a:rPr lang="en-US" sz="1800" dirty="0" smtClean="0"/>
              <a:t> </a:t>
            </a:r>
          </a:p>
          <a:p>
            <a:endParaRPr lang="en-US" sz="1800" dirty="0" smtClean="0"/>
          </a:p>
          <a:p>
            <a:pPr marL="0" indent="0" algn="just">
              <a:buNone/>
            </a:pPr>
            <a:endParaRPr lang="en-US" sz="1700" dirty="0" smtClean="0">
              <a:cs typeface="Arial" pitchFamily="34" charset="0"/>
            </a:endParaRPr>
          </a:p>
        </p:txBody>
      </p:sp>
      <p:cxnSp>
        <p:nvCxnSpPr>
          <p:cNvPr id="7" name="Straight Connector 6"/>
          <p:cNvCxnSpPr/>
          <p:nvPr/>
        </p:nvCxnSpPr>
        <p:spPr>
          <a:xfrm>
            <a:off x="428596" y="928670"/>
            <a:ext cx="73581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16" name="Title 1"/>
          <p:cNvSpPr>
            <a:spLocks noGrp="1"/>
          </p:cNvSpPr>
          <p:nvPr>
            <p:ph type="title"/>
          </p:nvPr>
        </p:nvSpPr>
        <p:spPr>
          <a:xfrm>
            <a:off x="214282" y="428604"/>
            <a:ext cx="8686800" cy="500066"/>
          </a:xfrm>
        </p:spPr>
        <p:txBody>
          <a:bodyPr>
            <a:normAutofit fontScale="90000"/>
          </a:bodyPr>
          <a:lstStyle/>
          <a:p>
            <a:pPr algn="l"/>
            <a:r>
              <a:rPr lang="en-US" b="1" dirty="0" smtClean="0">
                <a:solidFill>
                  <a:srgbClr val="0099FF"/>
                </a:solidFill>
                <a:latin typeface="Arial" pitchFamily="34" charset="0"/>
                <a:cs typeface="Arial" pitchFamily="34" charset="0"/>
              </a:rPr>
              <a:t>Mission</a:t>
            </a:r>
            <a:endParaRPr lang="en-US" dirty="0"/>
          </a:p>
        </p:txBody>
      </p:sp>
      <p:sp>
        <p:nvSpPr>
          <p:cNvPr id="18" name="Content Placeholder 2"/>
          <p:cNvSpPr>
            <a:spLocks noGrp="1"/>
          </p:cNvSpPr>
          <p:nvPr>
            <p:ph idx="1"/>
          </p:nvPr>
        </p:nvSpPr>
        <p:spPr>
          <a:xfrm>
            <a:off x="142844" y="928670"/>
            <a:ext cx="8786874" cy="5429288"/>
          </a:xfrm>
        </p:spPr>
        <p:txBody>
          <a:bodyPr>
            <a:normAutofit/>
          </a:bodyPr>
          <a:lstStyle/>
          <a:p>
            <a:pPr>
              <a:buNone/>
            </a:pPr>
            <a:endParaRPr lang="en-US" sz="1800" dirty="0" smtClean="0"/>
          </a:p>
          <a:p>
            <a:r>
              <a:rPr lang="en-US" sz="1800" dirty="0" smtClean="0"/>
              <a:t>Enhancement To Research And Development Programs.</a:t>
            </a:r>
          </a:p>
          <a:p>
            <a:r>
              <a:rPr lang="en-US" sz="1800" dirty="0" smtClean="0"/>
              <a:t>Synchronizing With Emerging Corporate Demands.</a:t>
            </a:r>
          </a:p>
          <a:p>
            <a:r>
              <a:rPr lang="en-US" sz="1800" dirty="0" smtClean="0"/>
              <a:t>Come Up With Community Engagement.</a:t>
            </a:r>
          </a:p>
          <a:p>
            <a:r>
              <a:rPr lang="en-US" sz="1800" dirty="0" smtClean="0"/>
              <a:t>Initiatives To Uplift The Tribal Regions in India.</a:t>
            </a:r>
          </a:p>
          <a:p>
            <a:pPr>
              <a:buNone/>
            </a:pPr>
            <a:endParaRPr lang="en-US" sz="1800" dirty="0" smtClean="0"/>
          </a:p>
          <a:p>
            <a:pPr>
              <a:buNone/>
            </a:pPr>
            <a:r>
              <a:rPr lang="en-US" sz="1800" dirty="0" smtClean="0"/>
              <a:t>    </a:t>
            </a:r>
            <a:r>
              <a:rPr lang="en-US" sz="3500" b="1" dirty="0" smtClean="0">
                <a:solidFill>
                  <a:srgbClr val="0099FF"/>
                </a:solidFill>
                <a:latin typeface="Arial" pitchFamily="34" charset="0"/>
                <a:cs typeface="Arial" pitchFamily="34" charset="0"/>
              </a:rPr>
              <a:t>Vision</a:t>
            </a:r>
            <a:endParaRPr lang="en-US" sz="3500" dirty="0" smtClean="0"/>
          </a:p>
          <a:p>
            <a:endParaRPr lang="en-US" sz="1800" dirty="0" smtClean="0"/>
          </a:p>
          <a:p>
            <a:pPr lvl="0"/>
            <a:r>
              <a:rPr lang="en-US" sz="1800" dirty="0" smtClean="0"/>
              <a:t>Take Community View.</a:t>
            </a:r>
          </a:p>
          <a:p>
            <a:pPr lvl="0"/>
            <a:r>
              <a:rPr lang="en-US" sz="1800" dirty="0" smtClean="0"/>
              <a:t>Pursue Ideas And Excellence With Energy.</a:t>
            </a:r>
          </a:p>
          <a:p>
            <a:r>
              <a:rPr lang="en-US" sz="1800" dirty="0" smtClean="0"/>
              <a:t>Dynamic Platform For Innovative Education Mode.</a:t>
            </a:r>
          </a:p>
          <a:p>
            <a:r>
              <a:rPr lang="en-US" sz="1800" dirty="0" smtClean="0"/>
              <a:t>Lead To Heighten The Women Higher Education. </a:t>
            </a:r>
          </a:p>
          <a:p>
            <a:r>
              <a:rPr lang="en-US" sz="1800" dirty="0" smtClean="0"/>
              <a:t>To be As Benchmark For The Academic World.</a:t>
            </a:r>
          </a:p>
        </p:txBody>
      </p:sp>
      <p:cxnSp>
        <p:nvCxnSpPr>
          <p:cNvPr id="8" name="Straight Connector 7"/>
          <p:cNvCxnSpPr/>
          <p:nvPr/>
        </p:nvCxnSpPr>
        <p:spPr>
          <a:xfrm>
            <a:off x="357158" y="928670"/>
            <a:ext cx="73581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flipV="1">
            <a:off x="500034" y="3429000"/>
            <a:ext cx="7429552"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7158" y="785794"/>
            <a:ext cx="8501122" cy="5500726"/>
          </a:xfrm>
        </p:spPr>
        <p:txBody>
          <a:bodyPr>
            <a:normAutofit/>
          </a:bodyPr>
          <a:lstStyle/>
          <a:p>
            <a:pPr algn="just">
              <a:buClr>
                <a:schemeClr val="tx1">
                  <a:lumMod val="75000"/>
                  <a:lumOff val="25000"/>
                </a:schemeClr>
              </a:buClr>
            </a:pPr>
            <a:endParaRPr lang="en-US" sz="1600" dirty="0" smtClean="0"/>
          </a:p>
          <a:p>
            <a:pPr lvl="0"/>
            <a:endParaRPr lang="en-US" sz="1600" dirty="0" smtClean="0"/>
          </a:p>
          <a:p>
            <a:pPr lvl="0"/>
            <a:r>
              <a:rPr lang="en-US" sz="2000" dirty="0" smtClean="0"/>
              <a:t>Career Orientation Programs</a:t>
            </a:r>
          </a:p>
          <a:p>
            <a:pPr lvl="0"/>
            <a:endParaRPr lang="en-US" sz="2000" dirty="0" smtClean="0"/>
          </a:p>
          <a:p>
            <a:pPr lvl="0"/>
            <a:r>
              <a:rPr lang="en-US" sz="2000" dirty="0" smtClean="0"/>
              <a:t>Broad Based Community Support</a:t>
            </a:r>
          </a:p>
          <a:p>
            <a:pPr lvl="0"/>
            <a:endParaRPr lang="en-US" sz="2000" dirty="0" smtClean="0"/>
          </a:p>
          <a:p>
            <a:pPr lvl="0"/>
            <a:r>
              <a:rPr lang="en-US" sz="2000" dirty="0" smtClean="0"/>
              <a:t>Advancement in Hill Regions of Arunachal Pradesh</a:t>
            </a:r>
          </a:p>
          <a:p>
            <a:pPr lvl="0"/>
            <a:endParaRPr lang="en-US" sz="2000" dirty="0" smtClean="0"/>
          </a:p>
          <a:p>
            <a:pPr lvl="0"/>
            <a:r>
              <a:rPr lang="en-US" sz="2000" dirty="0" smtClean="0"/>
              <a:t>Academic Research And Development Spectrum </a:t>
            </a:r>
          </a:p>
          <a:p>
            <a:pPr lvl="0"/>
            <a:endParaRPr lang="en-US" sz="2000" dirty="0" smtClean="0"/>
          </a:p>
          <a:p>
            <a:pPr lvl="0"/>
            <a:r>
              <a:rPr lang="en-US" sz="2000" dirty="0" smtClean="0"/>
              <a:t>Synchronization with Uprising Corporate World</a:t>
            </a:r>
            <a:endParaRPr lang="en-US" sz="2000" dirty="0"/>
          </a:p>
        </p:txBody>
      </p:sp>
      <p:sp>
        <p:nvSpPr>
          <p:cNvPr id="11" name="Title 1"/>
          <p:cNvSpPr>
            <a:spLocks noGrp="1"/>
          </p:cNvSpPr>
          <p:nvPr>
            <p:ph type="title"/>
          </p:nvPr>
        </p:nvSpPr>
        <p:spPr>
          <a:xfrm>
            <a:off x="457200" y="274638"/>
            <a:ext cx="8229600" cy="796908"/>
          </a:xfrm>
        </p:spPr>
        <p:txBody>
          <a:bodyPr/>
          <a:lstStyle/>
          <a:p>
            <a:pPr algn="l"/>
            <a:r>
              <a:rPr lang="en-US" sz="3500" b="1" dirty="0" smtClean="0">
                <a:solidFill>
                  <a:srgbClr val="0099FF"/>
                </a:solidFill>
                <a:latin typeface="Arial" pitchFamily="34" charset="0"/>
                <a:cs typeface="Arial" pitchFamily="34" charset="0"/>
              </a:rPr>
              <a:t>Strategic And Prudent Plans</a:t>
            </a:r>
            <a:endParaRPr lang="en-US" sz="3500" dirty="0"/>
          </a:p>
        </p:txBody>
      </p:sp>
      <p:cxnSp>
        <p:nvCxnSpPr>
          <p:cNvPr id="12" name="Straight Connector 11"/>
          <p:cNvCxnSpPr/>
          <p:nvPr/>
        </p:nvCxnSpPr>
        <p:spPr>
          <a:xfrm>
            <a:off x="500034" y="1000108"/>
            <a:ext cx="73581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7158" y="785794"/>
            <a:ext cx="8501122" cy="5500726"/>
          </a:xfrm>
        </p:spPr>
        <p:txBody>
          <a:bodyPr>
            <a:normAutofit/>
          </a:bodyPr>
          <a:lstStyle/>
          <a:p>
            <a:pPr algn="just">
              <a:buClr>
                <a:schemeClr val="tx1">
                  <a:lumMod val="75000"/>
                  <a:lumOff val="25000"/>
                </a:schemeClr>
              </a:buClr>
            </a:pPr>
            <a:endParaRPr lang="en-US" sz="1600" dirty="0" smtClean="0"/>
          </a:p>
          <a:p>
            <a:pPr algn="just">
              <a:buClr>
                <a:schemeClr val="tx1">
                  <a:lumMod val="75000"/>
                  <a:lumOff val="25000"/>
                </a:schemeClr>
              </a:buClr>
            </a:pPr>
            <a:r>
              <a:rPr lang="en-US" sz="1600" b="1" dirty="0" smtClean="0"/>
              <a:t>Innovative </a:t>
            </a:r>
            <a:r>
              <a:rPr lang="en-US" sz="1600" dirty="0" smtClean="0"/>
              <a:t>: Being valiant is a key to progress for every sector of the economy. Himalayan University is well fitted to bring new researches and development in order to face dynamic challenges of the education world.</a:t>
            </a:r>
          </a:p>
          <a:p>
            <a:pPr algn="just">
              <a:buClr>
                <a:schemeClr val="tx1">
                  <a:lumMod val="75000"/>
                  <a:lumOff val="25000"/>
                </a:schemeClr>
              </a:buClr>
            </a:pPr>
            <a:endParaRPr lang="en-US" sz="1600" dirty="0" smtClean="0"/>
          </a:p>
          <a:p>
            <a:pPr algn="just">
              <a:buClr>
                <a:schemeClr val="tx1">
                  <a:lumMod val="75000"/>
                  <a:lumOff val="25000"/>
                </a:schemeClr>
              </a:buClr>
            </a:pPr>
            <a:r>
              <a:rPr lang="en-US" sz="1600" b="1" dirty="0" smtClean="0"/>
              <a:t>Bridging </a:t>
            </a:r>
            <a:r>
              <a:rPr lang="en-US" sz="1600" dirty="0" smtClean="0"/>
              <a:t>: Himalayan University works to build worthy connection with corporate brands in order to offer best internship and training programs. Here, Himalayan University works to bring diversity and discipline while maintaining cordial relations.</a:t>
            </a:r>
          </a:p>
          <a:p>
            <a:pPr algn="just">
              <a:buClr>
                <a:schemeClr val="tx1">
                  <a:lumMod val="75000"/>
                  <a:lumOff val="25000"/>
                </a:schemeClr>
              </a:buClr>
            </a:pPr>
            <a:endParaRPr lang="en-US" sz="1600" dirty="0" smtClean="0"/>
          </a:p>
          <a:p>
            <a:pPr algn="just">
              <a:buClr>
                <a:schemeClr val="tx1">
                  <a:lumMod val="75000"/>
                  <a:lumOff val="25000"/>
                </a:schemeClr>
              </a:buClr>
            </a:pPr>
            <a:r>
              <a:rPr lang="en-US" sz="1600" b="1" dirty="0" smtClean="0"/>
              <a:t>Academic Freedom </a:t>
            </a:r>
            <a:r>
              <a:rPr lang="en-US" sz="1600" dirty="0" smtClean="0"/>
              <a:t>: Himalayan University respects individual beliefs and support student’s skills and capabilities where the students can prove best with their abilities and efforts.</a:t>
            </a:r>
          </a:p>
          <a:p>
            <a:pPr algn="just">
              <a:buClr>
                <a:schemeClr val="tx1">
                  <a:lumMod val="75000"/>
                  <a:lumOff val="25000"/>
                </a:schemeClr>
              </a:buClr>
            </a:pPr>
            <a:endParaRPr lang="en-US" sz="1600" dirty="0" smtClean="0"/>
          </a:p>
          <a:p>
            <a:pPr algn="just">
              <a:buClr>
                <a:schemeClr val="tx1">
                  <a:lumMod val="75000"/>
                  <a:lumOff val="25000"/>
                </a:schemeClr>
              </a:buClr>
            </a:pPr>
            <a:r>
              <a:rPr lang="en-US" sz="1600" b="1" dirty="0" smtClean="0"/>
              <a:t>Rigorous </a:t>
            </a:r>
            <a:r>
              <a:rPr lang="en-US" sz="1600" dirty="0" smtClean="0"/>
              <a:t>: Himalayan University always work to bring updates and creativity to the mode of learning. It expects to have high standard of quality education to turn their students effective to prove efficient in the corporate world.</a:t>
            </a:r>
          </a:p>
          <a:p>
            <a:pPr algn="just">
              <a:buClr>
                <a:schemeClr val="tx1">
                  <a:lumMod val="75000"/>
                  <a:lumOff val="25000"/>
                </a:schemeClr>
              </a:buClr>
            </a:pPr>
            <a:endParaRPr lang="en-US" sz="1600" dirty="0" smtClean="0"/>
          </a:p>
          <a:p>
            <a:pPr algn="just">
              <a:buClr>
                <a:schemeClr val="tx1">
                  <a:lumMod val="75000"/>
                  <a:lumOff val="25000"/>
                </a:schemeClr>
              </a:buClr>
            </a:pPr>
            <a:r>
              <a:rPr lang="en-US" sz="1600" b="1" dirty="0" smtClean="0"/>
              <a:t>Sustainable </a:t>
            </a:r>
            <a:r>
              <a:rPr lang="en-US" sz="1600" dirty="0" smtClean="0"/>
              <a:t>: Himalayan University maintains the level of faculties in respect of their knowledge and skills where these excellent staff and management would help in building a strong base to act actively in the global market.</a:t>
            </a:r>
          </a:p>
        </p:txBody>
      </p:sp>
      <p:sp>
        <p:nvSpPr>
          <p:cNvPr id="11" name="Title 1"/>
          <p:cNvSpPr>
            <a:spLocks noGrp="1"/>
          </p:cNvSpPr>
          <p:nvPr>
            <p:ph type="title"/>
          </p:nvPr>
        </p:nvSpPr>
        <p:spPr>
          <a:xfrm>
            <a:off x="457200" y="274638"/>
            <a:ext cx="8229600" cy="796908"/>
          </a:xfrm>
        </p:spPr>
        <p:txBody>
          <a:bodyPr/>
          <a:lstStyle/>
          <a:p>
            <a:pPr algn="l"/>
            <a:r>
              <a:rPr lang="en-US" b="1" dirty="0" smtClean="0">
                <a:solidFill>
                  <a:srgbClr val="0099FF"/>
                </a:solidFill>
                <a:latin typeface="Arial" pitchFamily="34" charset="0"/>
                <a:cs typeface="Arial" pitchFamily="34" charset="0"/>
              </a:rPr>
              <a:t>Values</a:t>
            </a:r>
            <a:endParaRPr lang="en-US" dirty="0"/>
          </a:p>
        </p:txBody>
      </p:sp>
      <p:cxnSp>
        <p:nvCxnSpPr>
          <p:cNvPr id="12" name="Straight Connector 11"/>
          <p:cNvCxnSpPr/>
          <p:nvPr/>
        </p:nvCxnSpPr>
        <p:spPr>
          <a:xfrm>
            <a:off x="500034" y="1000108"/>
            <a:ext cx="73581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7126" y="1071546"/>
            <a:ext cx="8572592" cy="5286412"/>
          </a:xfrm>
        </p:spPr>
        <p:txBody>
          <a:bodyPr>
            <a:noAutofit/>
          </a:bodyPr>
          <a:lstStyle/>
          <a:p>
            <a:pPr lvl="0">
              <a:buNone/>
            </a:pPr>
            <a:endParaRPr lang="en-US" sz="1600" dirty="0" smtClean="0"/>
          </a:p>
          <a:p>
            <a:pPr lvl="0"/>
            <a:r>
              <a:rPr lang="en-US" sz="2000" dirty="0" smtClean="0"/>
              <a:t>Offer Platform To Embark on Most Interesting And Rewarding Careers.</a:t>
            </a:r>
          </a:p>
          <a:p>
            <a:pPr lvl="0"/>
            <a:endParaRPr lang="en-US" sz="2000" dirty="0" smtClean="0"/>
          </a:p>
          <a:p>
            <a:pPr lvl="0"/>
            <a:r>
              <a:rPr lang="en-US" sz="2000" dirty="0" smtClean="0"/>
              <a:t>Bringing Authentic and Effective Work Force Under One Roof.</a:t>
            </a:r>
          </a:p>
          <a:p>
            <a:pPr lvl="0"/>
            <a:endParaRPr lang="en-US" sz="2000" dirty="0" smtClean="0"/>
          </a:p>
          <a:p>
            <a:pPr lvl="0"/>
            <a:r>
              <a:rPr lang="en-US" sz="2000" dirty="0" smtClean="0"/>
              <a:t>Business Eco Strategy to Enhance The Standard Of Indian Corporate Force.</a:t>
            </a:r>
          </a:p>
          <a:p>
            <a:pPr lvl="0"/>
            <a:endParaRPr lang="en-US" sz="2000" dirty="0" smtClean="0"/>
          </a:p>
          <a:p>
            <a:pPr lvl="0"/>
            <a:r>
              <a:rPr lang="en-US" sz="2000" dirty="0" smtClean="0"/>
              <a:t>Initiatives To Promote Corporate Partnerships – Synergy</a:t>
            </a:r>
          </a:p>
          <a:p>
            <a:pPr algn="just"/>
            <a:endParaRPr lang="en-US" sz="1600" dirty="0" smtClean="0"/>
          </a:p>
        </p:txBody>
      </p:sp>
      <p:sp>
        <p:nvSpPr>
          <p:cNvPr id="11" name="Title 1"/>
          <p:cNvSpPr>
            <a:spLocks noGrp="1"/>
          </p:cNvSpPr>
          <p:nvPr>
            <p:ph type="title"/>
          </p:nvPr>
        </p:nvSpPr>
        <p:spPr>
          <a:xfrm>
            <a:off x="457200" y="274638"/>
            <a:ext cx="8229600" cy="868346"/>
          </a:xfrm>
        </p:spPr>
        <p:txBody>
          <a:bodyPr/>
          <a:lstStyle/>
          <a:p>
            <a:pPr algn="l"/>
            <a:r>
              <a:rPr lang="en-US" b="1" dirty="0" smtClean="0">
                <a:solidFill>
                  <a:srgbClr val="0099FF"/>
                </a:solidFill>
                <a:latin typeface="Arial" pitchFamily="34" charset="0"/>
                <a:cs typeface="Arial" pitchFamily="34" charset="0"/>
              </a:rPr>
              <a:t>Key Observations</a:t>
            </a:r>
            <a:endParaRPr lang="en-US" dirty="0"/>
          </a:p>
        </p:txBody>
      </p:sp>
      <p:cxnSp>
        <p:nvCxnSpPr>
          <p:cNvPr id="12" name="Straight Connector 11"/>
          <p:cNvCxnSpPr/>
          <p:nvPr/>
        </p:nvCxnSpPr>
        <p:spPr>
          <a:xfrm>
            <a:off x="571472" y="1000108"/>
            <a:ext cx="73581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7126" y="1071546"/>
            <a:ext cx="8572592" cy="5286412"/>
          </a:xfrm>
        </p:spPr>
        <p:txBody>
          <a:bodyPr>
            <a:noAutofit/>
          </a:bodyPr>
          <a:lstStyle/>
          <a:p>
            <a:pPr algn="just"/>
            <a:r>
              <a:rPr lang="en-US" sz="1600" b="1" dirty="0" err="1" smtClean="0"/>
              <a:t>Hemant</a:t>
            </a:r>
            <a:r>
              <a:rPr lang="en-US" sz="1600" b="1" dirty="0" smtClean="0"/>
              <a:t> Kumar Goyal, Founder &amp; Chairperson, Himalayan University</a:t>
            </a:r>
          </a:p>
          <a:p>
            <a:pPr algn="just">
              <a:buNone/>
            </a:pPr>
            <a:r>
              <a:rPr lang="en-US" sz="1600" dirty="0" smtClean="0"/>
              <a:t>       Mr. </a:t>
            </a:r>
            <a:r>
              <a:rPr lang="en-US" sz="1600" dirty="0" err="1" smtClean="0"/>
              <a:t>Hemant</a:t>
            </a:r>
            <a:r>
              <a:rPr lang="en-US" sz="1600" dirty="0" smtClean="0"/>
              <a:t> </a:t>
            </a:r>
            <a:r>
              <a:rPr lang="en-US" sz="1600" dirty="0" err="1" smtClean="0"/>
              <a:t>Goyal</a:t>
            </a:r>
            <a:r>
              <a:rPr lang="en-US" sz="1600" dirty="0" smtClean="0"/>
              <a:t> (Founder Member; Global </a:t>
            </a:r>
            <a:r>
              <a:rPr lang="en-US" sz="1600" dirty="0" err="1" smtClean="0"/>
              <a:t>Jurix</a:t>
            </a:r>
            <a:r>
              <a:rPr lang="en-US" sz="1600" dirty="0" smtClean="0"/>
              <a:t>, Advocates &amp; Solicitors), </a:t>
            </a:r>
            <a:r>
              <a:rPr lang="en-US" sz="1600" dirty="0" err="1" smtClean="0"/>
              <a:t>B.Com</a:t>
            </a:r>
            <a:r>
              <a:rPr lang="en-US" sz="1600" dirty="0" smtClean="0"/>
              <a:t>, L.L.B; associate attorney has been practicing for more than a decade. Apart from legal world; Mr. </a:t>
            </a:r>
            <a:r>
              <a:rPr lang="en-US" sz="1600" dirty="0" err="1" smtClean="0"/>
              <a:t>Hemant</a:t>
            </a:r>
            <a:r>
              <a:rPr lang="en-US" sz="1600" dirty="0" smtClean="0"/>
              <a:t> </a:t>
            </a:r>
            <a:r>
              <a:rPr lang="en-US" sz="1600" dirty="0" err="1" smtClean="0"/>
              <a:t>Goyal</a:t>
            </a:r>
            <a:r>
              <a:rPr lang="en-US" sz="1600" dirty="0" smtClean="0"/>
              <a:t> is deeply passionate about serving the community with exemplary services in academic wise. It is this passion that fuels his vision while establishing the Himalayan University in the tribal area of Arunachal Pradesh, with the aim to heighten the living standard of the hilly regions of the nation. Out of his striking academic perspective; </a:t>
            </a:r>
            <a:r>
              <a:rPr lang="en-US" sz="1600" dirty="0" err="1" smtClean="0"/>
              <a:t>Hemant</a:t>
            </a:r>
            <a:r>
              <a:rPr lang="en-US" sz="1600" dirty="0" smtClean="0"/>
              <a:t> </a:t>
            </a:r>
            <a:r>
              <a:rPr lang="en-US" sz="1600" dirty="0" err="1" smtClean="0"/>
              <a:t>Goyal</a:t>
            </a:r>
            <a:r>
              <a:rPr lang="en-US" sz="1600" dirty="0" smtClean="0"/>
              <a:t> enables the University to come over to its commitments while tagging with IAO accreditation, PHD Chamber of Commerce and Industry and AIMA Accreditation. On moving ahead with the same vision of strengthening the Girls Education System; </a:t>
            </a:r>
            <a:r>
              <a:rPr lang="en-US" sz="1600" dirty="0" err="1" smtClean="0"/>
              <a:t>Hemant</a:t>
            </a:r>
            <a:r>
              <a:rPr lang="en-US" sz="1600" dirty="0" smtClean="0"/>
              <a:t> </a:t>
            </a:r>
            <a:r>
              <a:rPr lang="en-US" sz="1600" dirty="0" err="1" smtClean="0"/>
              <a:t>Goyal</a:t>
            </a:r>
            <a:r>
              <a:rPr lang="en-US" sz="1600" dirty="0" smtClean="0"/>
              <a:t> being as Board of Directors; stated to offer 200 scholarships for the Tribal Girls for their Higher Education and offer wide range of degree programs in all major discipline to able the Tribal People to search their livelihood without leaving their hometown. </a:t>
            </a:r>
          </a:p>
          <a:p>
            <a:pPr algn="just">
              <a:buNone/>
            </a:pPr>
            <a:endParaRPr lang="en-US" sz="1600" dirty="0" smtClean="0"/>
          </a:p>
          <a:p>
            <a:pPr algn="just"/>
            <a:r>
              <a:rPr lang="en-US" sz="1600" b="1" dirty="0" err="1" smtClean="0"/>
              <a:t>Mr</a:t>
            </a:r>
            <a:r>
              <a:rPr lang="en-US" sz="1600" b="1" dirty="0" smtClean="0"/>
              <a:t> P </a:t>
            </a:r>
            <a:r>
              <a:rPr lang="en-US" sz="1600" b="1" dirty="0" err="1" smtClean="0"/>
              <a:t>Subba</a:t>
            </a:r>
            <a:r>
              <a:rPr lang="en-US" sz="1600" b="1" dirty="0" smtClean="0"/>
              <a:t> </a:t>
            </a:r>
            <a:r>
              <a:rPr lang="en-US" sz="1600" b="1" dirty="0" err="1" smtClean="0"/>
              <a:t>Rao</a:t>
            </a:r>
            <a:r>
              <a:rPr lang="en-US" sz="1600" b="1" dirty="0" smtClean="0"/>
              <a:t>, Chancellor</a:t>
            </a:r>
          </a:p>
          <a:p>
            <a:pPr algn="just">
              <a:buNone/>
            </a:pPr>
            <a:r>
              <a:rPr lang="en-US" sz="1600" dirty="0" smtClean="0"/>
              <a:t>        Mr. </a:t>
            </a:r>
            <a:r>
              <a:rPr lang="en-US" sz="1600" dirty="0" err="1" smtClean="0"/>
              <a:t>Rao</a:t>
            </a:r>
            <a:r>
              <a:rPr lang="en-US" sz="1600" dirty="0" smtClean="0"/>
              <a:t> is Promoter and Managing Director of M/s. SS Energy Ventures Private Limited which is a niche renewable energy player holding sizable renewable port folio and is developing various wind, solar and hydro projects across the country. </a:t>
            </a:r>
            <a:r>
              <a:rPr lang="en-US" sz="1600" dirty="0" err="1" smtClean="0"/>
              <a:t>Mr</a:t>
            </a:r>
            <a:r>
              <a:rPr lang="en-US" sz="1600" dirty="0" smtClean="0"/>
              <a:t> </a:t>
            </a:r>
            <a:r>
              <a:rPr lang="en-US" sz="1600" dirty="0" err="1" smtClean="0"/>
              <a:t>Rao</a:t>
            </a:r>
            <a:r>
              <a:rPr lang="en-US" sz="1600" dirty="0" smtClean="0"/>
              <a:t> earlier established M/s. SSEV </a:t>
            </a:r>
            <a:r>
              <a:rPr lang="en-US" sz="1600" dirty="0" err="1" smtClean="0"/>
              <a:t>Naturo</a:t>
            </a:r>
            <a:r>
              <a:rPr lang="en-US" sz="1600" dirty="0" smtClean="0"/>
              <a:t> Farms Private Limited, with an objective to promote Organic and Natural farming techniques by making the Agricultural cultivation as Corporate Business. Mr. </a:t>
            </a:r>
            <a:r>
              <a:rPr lang="en-US" sz="1600" dirty="0" err="1" smtClean="0"/>
              <a:t>Rao</a:t>
            </a:r>
            <a:r>
              <a:rPr lang="en-US" sz="1600" dirty="0" smtClean="0"/>
              <a:t> is an MBA Post Graduate and is a commerce graduate with an additional degree in Law. </a:t>
            </a:r>
          </a:p>
          <a:p>
            <a:pPr algn="just"/>
            <a:endParaRPr lang="en-US" sz="1600" dirty="0" smtClean="0"/>
          </a:p>
        </p:txBody>
      </p:sp>
      <p:sp>
        <p:nvSpPr>
          <p:cNvPr id="11" name="Title 1"/>
          <p:cNvSpPr>
            <a:spLocks noGrp="1"/>
          </p:cNvSpPr>
          <p:nvPr>
            <p:ph type="title"/>
          </p:nvPr>
        </p:nvSpPr>
        <p:spPr>
          <a:xfrm>
            <a:off x="457200" y="274638"/>
            <a:ext cx="8229600" cy="868346"/>
          </a:xfrm>
        </p:spPr>
        <p:txBody>
          <a:bodyPr/>
          <a:lstStyle/>
          <a:p>
            <a:pPr algn="l"/>
            <a:r>
              <a:rPr lang="en-US" b="1" dirty="0" smtClean="0">
                <a:solidFill>
                  <a:srgbClr val="0099FF"/>
                </a:solidFill>
                <a:latin typeface="Arial" pitchFamily="34" charset="0"/>
                <a:cs typeface="Arial" pitchFamily="34" charset="0"/>
              </a:rPr>
              <a:t>Key Members</a:t>
            </a:r>
            <a:endParaRPr lang="en-US" dirty="0"/>
          </a:p>
        </p:txBody>
      </p:sp>
      <p:cxnSp>
        <p:nvCxnSpPr>
          <p:cNvPr id="12" name="Straight Connector 11"/>
          <p:cNvCxnSpPr/>
          <p:nvPr/>
        </p:nvCxnSpPr>
        <p:spPr>
          <a:xfrm>
            <a:off x="571472" y="1000108"/>
            <a:ext cx="735811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457200" y="274638"/>
            <a:ext cx="8229600" cy="1143000"/>
          </a:xfrm>
        </p:spPr>
        <p:txBody>
          <a:bodyPr/>
          <a:lstStyle/>
          <a:p>
            <a:pPr algn="l"/>
            <a:r>
              <a:rPr lang="en-US" b="1" dirty="0" smtClean="0">
                <a:solidFill>
                  <a:srgbClr val="0099FF"/>
                </a:solidFill>
                <a:latin typeface="Arial" pitchFamily="34" charset="0"/>
                <a:cs typeface="Arial" pitchFamily="34" charset="0"/>
              </a:rPr>
              <a:t>Favorable Flavors </a:t>
            </a:r>
            <a:endParaRPr lang="en-US" dirty="0"/>
          </a:p>
        </p:txBody>
      </p:sp>
      <p:cxnSp>
        <p:nvCxnSpPr>
          <p:cNvPr id="14" name="Straight Connector 13"/>
          <p:cNvCxnSpPr/>
          <p:nvPr/>
        </p:nvCxnSpPr>
        <p:spPr>
          <a:xfrm>
            <a:off x="571472" y="1214422"/>
            <a:ext cx="735811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357158" y="1357298"/>
            <a:ext cx="8229600" cy="4525963"/>
          </a:xfrm>
        </p:spPr>
        <p:txBody>
          <a:bodyPr>
            <a:normAutofit/>
          </a:bodyPr>
          <a:lstStyle/>
          <a:p>
            <a:pPr>
              <a:buNone/>
            </a:pPr>
            <a:r>
              <a:rPr lang="en-US" sz="2000" dirty="0" smtClean="0"/>
              <a:t>   </a:t>
            </a:r>
            <a:r>
              <a:rPr lang="en-US" sz="2000" u="sng" dirty="0" smtClean="0"/>
              <a:t>Himalayan University Favors To Changing Academic Modes</a:t>
            </a:r>
          </a:p>
          <a:p>
            <a:pPr>
              <a:buNone/>
            </a:pPr>
            <a:endParaRPr lang="en-US" sz="1400" u="sng" dirty="0" smtClean="0"/>
          </a:p>
          <a:p>
            <a:pPr>
              <a:buNone/>
            </a:pPr>
            <a:r>
              <a:rPr lang="en-US" sz="1400" dirty="0" smtClean="0"/>
              <a:t>         The academic standard and the way of pursuing higher education have got immense changes as with due time. Earlier where distance and regular education modes had been placed a vital role in the academic world seems to get reserve gear and have easily been overtaken by Online Education. For instance, India is being transformed by population expansion and rising demand for online higher education. All the regions; we serve face new challenges in respect of offering quality education as a result of structural changes in national and global economies along with environmental and social challenges.</a:t>
            </a:r>
          </a:p>
          <a:p>
            <a:pPr>
              <a:buNone/>
            </a:pPr>
            <a:endParaRPr lang="en-US" sz="1400" dirty="0" smtClean="0"/>
          </a:p>
          <a:p>
            <a:pPr>
              <a:buNone/>
            </a:pPr>
            <a:r>
              <a:rPr lang="en-US" sz="1400" dirty="0" smtClean="0"/>
              <a:t>         Our exceptional staff, sustainable and ethical approach and excellence in academic wise will definitely favors us in future to be act as leader against the benchmark for the best.</a:t>
            </a:r>
          </a:p>
          <a:p>
            <a:pPr>
              <a:buNone/>
            </a:pPr>
            <a:r>
              <a:rPr lang="en-US" sz="2000" dirty="0" smtClean="0"/>
              <a:t>   </a:t>
            </a:r>
            <a:r>
              <a:rPr lang="en-US" sz="2000" u="sng" dirty="0" smtClean="0"/>
              <a:t>Contribution To The Community – Virtuous Base</a:t>
            </a:r>
            <a:endParaRPr lang="en-US" sz="2000" dirty="0" smtClean="0"/>
          </a:p>
          <a:p>
            <a:pPr>
              <a:buNone/>
            </a:pPr>
            <a:r>
              <a:rPr lang="en-US" sz="1400" dirty="0" smtClean="0"/>
              <a:t>         </a:t>
            </a:r>
          </a:p>
          <a:p>
            <a:pPr>
              <a:buNone/>
            </a:pPr>
            <a:r>
              <a:rPr lang="en-US" sz="1400" dirty="0" smtClean="0"/>
              <a:t>         Himalayan University offers 200 scholarships to support tribal girl education system in India. The main purpose of Himalayan University is to make the community where it enjoys the utmost level of quality higher education where the same community can able to develop their skills. Secondly, to offer an academic platform in order to come-over to social inequalities in respect of equal higher education to different classes of the society.</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1591</TotalTime>
  <Words>1113</Words>
  <Application>Microsoft Office PowerPoint</Application>
  <PresentationFormat>On-screen Show (4:3)</PresentationFormat>
  <Paragraphs>105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About Us </vt:lpstr>
      <vt:lpstr>Mission</vt:lpstr>
      <vt:lpstr>Strategic And Prudent Plans</vt:lpstr>
      <vt:lpstr>Values</vt:lpstr>
      <vt:lpstr>Key Observations</vt:lpstr>
      <vt:lpstr>Key Members</vt:lpstr>
      <vt:lpstr>Favorable Flavors </vt:lpstr>
      <vt:lpstr>Faculties</vt:lpstr>
      <vt:lpstr>Complete Spectrum of Education</vt:lpstr>
      <vt:lpstr>Summary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DEEPTI</dc:creator>
  <cp:lastModifiedBy>arvind</cp:lastModifiedBy>
  <cp:revision>122</cp:revision>
  <dcterms:created xsi:type="dcterms:W3CDTF">2013-12-18T07:50:35Z</dcterms:created>
  <dcterms:modified xsi:type="dcterms:W3CDTF">2014-07-15T00:32:52Z</dcterms:modified>
</cp:coreProperties>
</file>